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s/_rels/slide8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1.png" ContentType="image/png"/>
  <Override PartName="/ppt/media/image3.png" ContentType="image/png"/>
  <Override PartName="/ppt/media/image4.png" ContentType="image/png"/>
  <Override PartName="/ppt/media/media9.mov" ContentType="video/quicktime"/>
  <Override PartName="/ppt/media/image10.tif" ContentType="image/tiff"/>
  <Override PartName="/ppt/media/image8.png" ContentType="image/png"/>
  <Override PartName="/ppt/media/image5.png" ContentType="image/png"/>
  <Override PartName="/ppt/media/image6.png" ContentType="image/png"/>
  <Override PartName="/ppt/media/image2.png" ContentType="image/png"/>
  <Override PartName="/ppt/media/image7.png" ContentType="image/png"/>
  <Override PartName="/ppt/media/image11.png" ContentType="image/png"/>
  <Override PartName="/ppt/fonts/Font_1_Comic_Sans_MS_Regular.fntdata" ContentType="application/x-fontdata"/>
  <Override PartName="/ppt/fonts/Font_2_Comic_Sans_MS_Bold.fntdata" ContentType="application/x-fontdata"/>
  <Override PartName="/ppt/fonts/Font_4_PingFang_SC_Regular.fntdata" ContentType="application/x-fontdata"/>
  <Override PartName="/ppt/fonts/Font_5_PingFang_SC_Bold.fntdata" ContentType="application/x-fontdata"/>
  <Override PartName="/ppt/fonts/Font_3_Impact_Regular.fntdata" ContentType="application/x-fontdata"/>
  <Override PartName="/ppt/fonts/Font_6_Arial_Unicode_MS_Regular.fntdata" ContentType="application/x-fontdata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/>
  <p:notesSz cx="7559675" cy="10691813"/>
  <p:embeddedFontLst>
    <p:embeddedFont>
      <p:font typeface="Comic Sans MS"/>
      <p:regular r:id="rId11"/>
      <p:bold r:id="rId12"/>
      <p:italic r:id="rId12"/>
    </p:embeddedFont>
    <p:embeddedFont>
      <p:font typeface="Oswald"/>
    </p:embeddedFont>
    <p:embeddedFont>
      <p:font typeface="Oswald SemiBold"/>
    </p:embeddedFont>
    <p:embeddedFont>
      <p:font typeface="Pacifico"/>
    </p:embeddedFont>
    <p:embeddedFont>
      <p:font typeface="Playfair Display"/>
    </p:embeddedFont>
    <p:embeddedFont>
      <p:font typeface="Lato"/>
    </p:embeddedFont>
    <p:embeddedFont>
      <p:font typeface="Impact"/>
      <p:regular r:id="rId13"/>
    </p:embeddedFont>
    <p:embeddedFont>
      <p:font typeface="PingFang SC"/>
      <p:regular r:id="rId14"/>
      <p:bold r:id="rId15"/>
    </p:embeddedFont>
    <p:embeddedFont>
      <p:font typeface="Arial Unicode MS"/>
      <p:regular r:id="rId16"/>
      <p:bold r:id="rId16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font" Target="fonts/Font_1_Comic_Sans_MS_Regular.fntdata"/><Relationship Id="rId12" Type="http://schemas.openxmlformats.org/officeDocument/2006/relationships/font" Target="fonts/Font_2_Comic_Sans_MS_Bold.fntdata"/><Relationship Id="rId13" Type="http://schemas.openxmlformats.org/officeDocument/2006/relationships/font" Target="fonts/Font_3_Impact_Regular.fntdata"/><Relationship Id="rId14" Type="http://schemas.openxmlformats.org/officeDocument/2006/relationships/font" Target="fonts/Font_4_PingFang_SC_Regular.fntdata"/><Relationship Id="rId15" Type="http://schemas.openxmlformats.org/officeDocument/2006/relationships/font" Target="fonts/Font_5_PingFang_SC_Bold.fntdata"/><Relationship Id="rId16" Type="http://schemas.openxmlformats.org/officeDocument/2006/relationships/font" Target="fonts/Font_6_Arial_Unicode_MS_Regular.fntdata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160" cy="40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MD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MD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100EC3-BEFF-4D2B-8000-063F7D2CA6E1}" type="slidenum">
              <a:rPr b="0" lang="ru" sz="10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MD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MD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10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244D93-964A-4BBD-9346-B2A55AF8FEB1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280" cy="75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50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MD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MD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391400"/>
            <a:ext cx="2807280" cy="317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MD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MD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MD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MD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MD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MD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MD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sldNum" idx="11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91D8D30-1F40-4DBD-9330-6DFF34B37567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;p9"/>
          <p:cNvSpPr/>
          <p:nvPr/>
        </p:nvSpPr>
        <p:spPr>
          <a:xfrm>
            <a:off x="4572000" y="0"/>
            <a:ext cx="4571280" cy="51429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MD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" name="Google Shape;40;p9"/>
          <p:cNvCxnSpPr/>
          <p:nvPr/>
        </p:nvCxnSpPr>
        <p:spPr>
          <a:xfrm>
            <a:off x="5029560" y="4495320"/>
            <a:ext cx="469080" cy="72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5680" y="1108080"/>
            <a:ext cx="4044600" cy="168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MD" sz="4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MD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160" cy="369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2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159B15-DC81-42DF-A9B2-A5DE146CBD01}" type="slidenum">
              <a:rPr b="0" lang="ru" sz="10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body"/>
          </p:nvPr>
        </p:nvSpPr>
        <p:spPr>
          <a:xfrm>
            <a:off x="319680" y="4230720"/>
            <a:ext cx="5997960" cy="59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3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550AD3-7D3D-4068-8F65-01ECBC59BC77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/>
          <p:cNvSpPr/>
          <p:nvPr/>
        </p:nvSpPr>
        <p:spPr>
          <a:xfrm>
            <a:off x="2748960" y="748800"/>
            <a:ext cx="3645360" cy="36453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MD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" name="Google Shape;11;p2"/>
          <p:cNvSpPr/>
          <p:nvPr/>
        </p:nvSpPr>
        <p:spPr>
          <a:xfrm>
            <a:off x="2993040" y="992880"/>
            <a:ext cx="3157560" cy="3157560"/>
          </a:xfrm>
          <a:prstGeom prst="rect">
            <a:avLst/>
          </a:prstGeom>
          <a:noFill/>
          <a:ln w="2857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096360" y="1627200"/>
            <a:ext cx="2950560" cy="158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MD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MD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ldNum" idx="4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2BA87A-D1AC-487A-A6B9-A486C48B4BDD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MD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MD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MD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9;p11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600" bIns="48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MD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1233000"/>
            <a:ext cx="8519760" cy="160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MD" sz="10000" strike="noStrike" u="none">
                <a:solidFill>
                  <a:schemeClr val="dk1"/>
                </a:solidFill>
                <a:effectLst/>
                <a:uFillTx/>
                <a:latin typeface="Lato"/>
                <a:ea typeface="Lato"/>
              </a:rPr>
              <a:t>xx%</a:t>
            </a:r>
            <a:endParaRPr b="0" lang="ru-MD" sz="10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2919600"/>
            <a:ext cx="8519760" cy="107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5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27931A-E587-46B0-A568-46BD83727EB9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ldNum" idx="6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C9E585-0DF5-4BE5-99CB-ABF617586013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9400" y="1423800"/>
            <a:ext cx="8124120" cy="179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MD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MD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ldNum" idx="7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E4F068-52BA-4E7F-AE18-66EEB38477F8}" type="slidenum">
              <a:rPr b="0" lang="ru" sz="10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9;p4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600" bIns="48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MD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MD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MD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sldNum" idx="8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D07D89-CA4A-4EC1-830F-6A58A267E4BC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MD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MD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24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24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MD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sldNum" idx="9"/>
          </p:nvPr>
        </p:nvSpPr>
        <p:spPr>
          <a:xfrm>
            <a:off x="8490240" y="4681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4D11B1-D485-47D8-9E80-2BCCCEF79D85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Lato"/>
                <a:ea typeface="Lato"/>
              </a:rPr>
              <a:t>&lt;number&gt;</a:t>
            </a:fld>
            <a:endParaRPr b="0" lang="ru-MD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9.mov"/><Relationship Id="rId2" Type="http://schemas.microsoft.com/office/2007/relationships/media" Target="../media/media9.mov"/><Relationship Id="rId3" Type="http://schemas.openxmlformats.org/officeDocument/2006/relationships/image" Target="../media/image10.tif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096360" y="1627200"/>
            <a:ext cx="2950560" cy="158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Симулятор</a:t>
            </a:r>
            <a:endParaRPr b="0" lang="ru-MD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UTM</a:t>
            </a:r>
            <a:endParaRPr b="0" lang="ru-MD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3096360" y="3267000"/>
            <a:ext cx="2950560" cy="70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800" strike="noStrike" u="none">
                <a:solidFill>
                  <a:schemeClr val="lt1"/>
                </a:solidFill>
                <a:effectLst/>
                <a:uFillTx/>
                <a:latin typeface="Playfair Display"/>
                <a:ea typeface="Playfair Display"/>
              </a:rPr>
              <a:t>выполнил FRIDMAN VLADISLAV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0240" y="274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4000" strike="noStrike" u="none">
                <a:solidFill>
                  <a:schemeClr val="dk1"/>
                </a:solidFill>
                <a:effectLst/>
                <a:uFillTx/>
                <a:latin typeface="Oswald"/>
                <a:ea typeface="Oswald"/>
              </a:rPr>
              <a:t>Ц Е Л Ь</a:t>
            </a:r>
            <a:endParaRPr b="0" lang="ru-MD" sz="1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4000" strike="noStrike" u="none">
                <a:solidFill>
                  <a:schemeClr val="dk1"/>
                </a:solidFill>
                <a:effectLst/>
                <a:uFillTx/>
                <a:latin typeface="Oswald"/>
                <a:ea typeface="Oswald"/>
              </a:rPr>
              <a:t>и г р ы</a:t>
            </a:r>
            <a:endParaRPr b="0" lang="ru-MD" sz="1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480000" y="342000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0">
              <a:lnSpc>
                <a:spcPct val="115000"/>
              </a:lnSpc>
              <a:buNone/>
            </a:pPr>
            <a:r>
              <a:rPr b="0" lang="ru" sz="4000" strike="noStrike" u="none">
                <a:solidFill>
                  <a:schemeClr val="dk1"/>
                </a:solidFill>
                <a:effectLst/>
                <a:uFillTx/>
                <a:latin typeface="Pacifico"/>
                <a:ea typeface="Pacifico"/>
              </a:rPr>
              <a:t>-диплом</a:t>
            </a:r>
            <a:endParaRPr b="0" lang="ru-MD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Google Shape;67;p14"/>
          <p:cNvSpPr/>
          <p:nvPr/>
        </p:nvSpPr>
        <p:spPr>
          <a:xfrm>
            <a:off x="6098040" y="4560480"/>
            <a:ext cx="501228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ff0000"/>
                </a:solidFill>
                <a:effectLst/>
                <a:uFillTx/>
                <a:latin typeface="Impact"/>
                <a:ea typeface="Impact"/>
              </a:rPr>
              <a:t>Вопрос -</a:t>
            </a:r>
            <a:r>
              <a:rPr b="0" lang="ru" sz="1800" strike="noStrike" u="none">
                <a:solidFill>
                  <a:srgbClr val="000000"/>
                </a:solidFill>
                <a:effectLst/>
                <a:uFillTx/>
                <a:latin typeface="Lato"/>
                <a:ea typeface="Lato"/>
              </a:rPr>
              <a:t> </a:t>
            </a:r>
            <a:r>
              <a:rPr b="0" lang="ru" sz="1800" strike="noStrike" u="none">
                <a:solidFill>
                  <a:srgbClr val="000000"/>
                </a:solidFill>
                <a:effectLst/>
                <a:uFillTx/>
                <a:latin typeface="Pacifico"/>
                <a:ea typeface="Pacifico"/>
              </a:rPr>
              <a:t>а кто его не хочет?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85920" y="3430800"/>
            <a:ext cx="1943280" cy="890280"/>
          </a:xfrm>
          <a:prstGeom prst="rect">
            <a:avLst/>
          </a:prstGeom>
          <a:noFill/>
          <a:ln w="0">
            <a:noFill/>
          </a:ln>
        </p:spPr>
        <p:txBody>
          <a:bodyPr lIns="69120" rIns="69120" tIns="69120" bIns="691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60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-вход*</a:t>
            </a:r>
            <a:endParaRPr b="0" lang="ru-MD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60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-сохранение*</a:t>
            </a:r>
            <a:endParaRPr b="0" lang="ru-MD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60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-выход*</a:t>
            </a:r>
            <a:endParaRPr b="0" lang="ru-MD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" name="Google Shape;73;p15" descr=""/>
          <p:cNvPicPr/>
          <p:nvPr/>
        </p:nvPicPr>
        <p:blipFill>
          <a:blip r:embed="rId1"/>
          <a:stretch/>
        </p:blipFill>
        <p:spPr>
          <a:xfrm>
            <a:off x="2442960" y="1298160"/>
            <a:ext cx="2695320" cy="278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" name="Google Shape;74;p15" descr=""/>
          <p:cNvPicPr/>
          <p:nvPr/>
        </p:nvPicPr>
        <p:blipFill>
          <a:blip r:embed="rId2"/>
          <a:stretch/>
        </p:blipFill>
        <p:spPr>
          <a:xfrm>
            <a:off x="6280920" y="1947600"/>
            <a:ext cx="2740680" cy="278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Google Shape;75;p15"/>
          <p:cNvSpPr/>
          <p:nvPr/>
        </p:nvSpPr>
        <p:spPr>
          <a:xfrm rot="10651800">
            <a:off x="1569960" y="3027240"/>
            <a:ext cx="581760" cy="536040"/>
          </a:xfrm>
          <a:custGeom>
            <a:avLst/>
            <a:gdLst>
              <a:gd name="textAreaLeft" fmla="*/ 0 w 581760"/>
              <a:gd name="textAreaRight" fmla="*/ 582480 w 581760"/>
              <a:gd name="textAreaTop" fmla="*/ 0 h 536040"/>
              <a:gd name="textAreaBottom" fmla="*/ 536760 h 536040"/>
            </a:gdLst>
            <a:ahLst/>
            <a:cxnLst/>
            <a:rect l="textAreaLeft" t="textAreaTop" r="textAreaRight" b="textAreaBottom"/>
            <a:pathLst>
              <a:path w="30843" h="28424">
                <a:moveTo>
                  <a:pt x="30843" y="0"/>
                </a:moveTo>
                <a:cubicBezTo>
                  <a:pt x="30238" y="3326"/>
                  <a:pt x="31266" y="15362"/>
                  <a:pt x="27214" y="19958"/>
                </a:cubicBezTo>
                <a:cubicBezTo>
                  <a:pt x="23162" y="24554"/>
                  <a:pt x="11067" y="26187"/>
                  <a:pt x="6531" y="27578"/>
                </a:cubicBezTo>
                <a:cubicBezTo>
                  <a:pt x="1995" y="28969"/>
                  <a:pt x="1089" y="28182"/>
                  <a:pt x="0" y="28303"/>
                </a:cubicBezTo>
              </a:path>
            </a:pathLst>
          </a:custGeom>
          <a:noFill/>
          <a:ln w="287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5" name="Google Shape;76;p15"/>
          <p:cNvCxnSpPr/>
          <p:nvPr/>
        </p:nvCxnSpPr>
        <p:spPr>
          <a:xfrm flipV="1">
            <a:off x="2064960" y="2949840"/>
            <a:ext cx="196560" cy="68760"/>
          </a:xfrm>
          <a:prstGeom prst="straightConnector1">
            <a:avLst/>
          </a:prstGeom>
          <a:ln w="28775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46" name="Google Shape;77;p15"/>
          <p:cNvSpPr/>
          <p:nvPr/>
        </p:nvSpPr>
        <p:spPr>
          <a:xfrm>
            <a:off x="5139000" y="1094040"/>
            <a:ext cx="43300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440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Аудитория*</a:t>
            </a:r>
            <a:endParaRPr b="0" lang="ru-MD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Google Shape;78;p15"/>
          <p:cNvSpPr/>
          <p:nvPr/>
        </p:nvSpPr>
        <p:spPr>
          <a:xfrm flipH="1" rot="162000">
            <a:off x="5502600" y="1960920"/>
            <a:ext cx="581760" cy="536040"/>
          </a:xfrm>
          <a:custGeom>
            <a:avLst/>
            <a:gdLst>
              <a:gd name="textAreaLeft" fmla="*/ -360 w 581760"/>
              <a:gd name="textAreaRight" fmla="*/ 582120 w 581760"/>
              <a:gd name="textAreaTop" fmla="*/ 0 h 536040"/>
              <a:gd name="textAreaBottom" fmla="*/ 536760 h 536040"/>
            </a:gdLst>
            <a:ahLst/>
            <a:cxnLst/>
            <a:rect l="textAreaLeft" t="textAreaTop" r="textAreaRight" b="textAreaBottom"/>
            <a:pathLst>
              <a:path w="30843" h="28424">
                <a:moveTo>
                  <a:pt x="30843" y="0"/>
                </a:moveTo>
                <a:cubicBezTo>
                  <a:pt x="30238" y="3326"/>
                  <a:pt x="31266" y="15362"/>
                  <a:pt x="27214" y="19958"/>
                </a:cubicBezTo>
                <a:cubicBezTo>
                  <a:pt x="23162" y="24554"/>
                  <a:pt x="11067" y="26187"/>
                  <a:pt x="6531" y="27578"/>
                </a:cubicBezTo>
                <a:cubicBezTo>
                  <a:pt x="1995" y="28969"/>
                  <a:pt x="1089" y="28182"/>
                  <a:pt x="0" y="28303"/>
                </a:cubicBezTo>
              </a:path>
            </a:pathLst>
          </a:custGeom>
          <a:noFill/>
          <a:ln w="287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8" name="Google Shape;79;p15"/>
          <p:cNvCxnSpPr/>
          <p:nvPr/>
        </p:nvCxnSpPr>
        <p:spPr>
          <a:xfrm>
            <a:off x="5997600" y="2507400"/>
            <a:ext cx="196560" cy="69480"/>
          </a:xfrm>
          <a:prstGeom prst="straightConnector1">
            <a:avLst/>
          </a:prstGeom>
          <a:ln w="28775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49" name="Google Shape;80;p15"/>
          <p:cNvSpPr/>
          <p:nvPr/>
        </p:nvSpPr>
        <p:spPr>
          <a:xfrm>
            <a:off x="7233840" y="0"/>
            <a:ext cx="178812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9120" rIns="69120" tIns="69120" bIns="6912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ru" sz="1360" strike="noStrike" u="none">
                <a:solidFill>
                  <a:schemeClr val="dk1"/>
                </a:solidFill>
                <a:effectLst/>
                <a:uFillTx/>
                <a:latin typeface="Lato"/>
                <a:ea typeface="Lato"/>
              </a:rPr>
              <a:t>пустота для рекламы</a:t>
            </a:r>
            <a:endParaRPr b="0" lang="ru-MD" sz="13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Google Shape;81;p15"/>
          <p:cNvSpPr/>
          <p:nvPr/>
        </p:nvSpPr>
        <p:spPr>
          <a:xfrm>
            <a:off x="0" y="-248400"/>
            <a:ext cx="6280560" cy="28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880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Внешний </a:t>
            </a:r>
            <a:endParaRPr b="0" lang="ru-MD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880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вид</a:t>
            </a:r>
            <a:endParaRPr b="0" lang="ru-MD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84840" y="-2008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48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магазин*</a:t>
            </a:r>
            <a:endParaRPr b="0" lang="ru-MD" sz="54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" name="Google Shape;87;p16" descr=""/>
          <p:cNvPicPr/>
          <p:nvPr/>
        </p:nvPicPr>
        <p:blipFill>
          <a:blip r:embed="rId1"/>
          <a:stretch/>
        </p:blipFill>
        <p:spPr>
          <a:xfrm>
            <a:off x="152280" y="659880"/>
            <a:ext cx="4163760" cy="4330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" name="Google Shape;88;p16" descr=""/>
          <p:cNvPicPr/>
          <p:nvPr/>
        </p:nvPicPr>
        <p:blipFill>
          <a:blip r:embed="rId2"/>
          <a:stretch/>
        </p:blipFill>
        <p:spPr>
          <a:xfrm>
            <a:off x="4760280" y="659880"/>
            <a:ext cx="4144320" cy="433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93;p17" descr=""/>
          <p:cNvPicPr/>
          <p:nvPr/>
        </p:nvPicPr>
        <p:blipFill>
          <a:blip r:embed="rId1">
            <a:alphaModFix amt="30000"/>
          </a:blip>
          <a:stretch/>
        </p:blipFill>
        <p:spPr>
          <a:xfrm>
            <a:off x="6438240" y="1476000"/>
            <a:ext cx="2354400" cy="310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-4464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700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Геймплей</a:t>
            </a:r>
            <a:endParaRPr b="0" lang="ru-MD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94444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5000" lnSpcReduction="9999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uFillTx/>
                <a:latin typeface="Oswald SemiBold"/>
                <a:ea typeface="Oswald SemiBold"/>
              </a:rPr>
              <a:t>отсылка на реальность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Google Shape;96;p17"/>
          <p:cNvSpPr/>
          <p:nvPr/>
        </p:nvSpPr>
        <p:spPr>
          <a:xfrm>
            <a:off x="2757600" y="1778400"/>
            <a:ext cx="294444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кликаешь для 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получения знаний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(эквивалент валюты)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Google Shape;97;p17"/>
          <p:cNvSpPr/>
          <p:nvPr/>
        </p:nvSpPr>
        <p:spPr>
          <a:xfrm>
            <a:off x="5070960" y="3256560"/>
            <a:ext cx="484344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тратишь энергию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Google Shape;98;p17"/>
          <p:cNvSpPr/>
          <p:nvPr/>
        </p:nvSpPr>
        <p:spPr>
          <a:xfrm>
            <a:off x="2993400" y="3991320"/>
            <a:ext cx="294444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покупаешь еду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для восстановления 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энергии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Google Shape;99;p17"/>
          <p:cNvSpPr/>
          <p:nvPr/>
        </p:nvSpPr>
        <p:spPr>
          <a:xfrm>
            <a:off x="361080" y="3256560"/>
            <a:ext cx="317592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восстанавливаешь энергию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Google Shape;100;p17"/>
          <p:cNvSpPr/>
          <p:nvPr/>
        </p:nvSpPr>
        <p:spPr>
          <a:xfrm>
            <a:off x="5170680" y="2721600"/>
            <a:ext cx="576360" cy="615960"/>
          </a:xfrm>
          <a:custGeom>
            <a:avLst/>
            <a:gdLst>
              <a:gd name="textAreaLeft" fmla="*/ 0 w 576360"/>
              <a:gd name="textAreaRight" fmla="*/ 577080 w 576360"/>
              <a:gd name="textAreaTop" fmla="*/ 0 h 615960"/>
              <a:gd name="textAreaBottom" fmla="*/ 616680 h 615960"/>
            </a:gdLst>
            <a:ahLst/>
            <a:cxnLst/>
            <a:rect l="textAreaLeft" t="textAreaTop" r="textAreaRight" b="textAreaBottom"/>
            <a:pathLst>
              <a:path w="23080" h="24674">
                <a:moveTo>
                  <a:pt x="0" y="0"/>
                </a:moveTo>
                <a:cubicBezTo>
                  <a:pt x="3568" y="1210"/>
                  <a:pt x="17840" y="3145"/>
                  <a:pt x="21408" y="7257"/>
                </a:cubicBezTo>
                <a:cubicBezTo>
                  <a:pt x="24976" y="11369"/>
                  <a:pt x="21408" y="21771"/>
                  <a:pt x="21408" y="24674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2" name="Google Shape;101;p17"/>
          <p:cNvCxnSpPr/>
          <p:nvPr/>
        </p:nvCxnSpPr>
        <p:spPr>
          <a:xfrm flipH="1">
            <a:off x="5702760" y="3201840"/>
            <a:ext cx="36720" cy="13680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63" name="Google Shape;102;p17"/>
          <p:cNvSpPr/>
          <p:nvPr/>
        </p:nvSpPr>
        <p:spPr>
          <a:xfrm rot="4911600">
            <a:off x="5171040" y="3718440"/>
            <a:ext cx="576360" cy="615960"/>
          </a:xfrm>
          <a:custGeom>
            <a:avLst/>
            <a:gdLst>
              <a:gd name="textAreaLeft" fmla="*/ 0 w 576360"/>
              <a:gd name="textAreaRight" fmla="*/ 577080 w 576360"/>
              <a:gd name="textAreaTop" fmla="*/ 0 h 615960"/>
              <a:gd name="textAreaBottom" fmla="*/ 616680 h 615960"/>
            </a:gdLst>
            <a:ahLst/>
            <a:cxnLst/>
            <a:rect l="textAreaLeft" t="textAreaTop" r="textAreaRight" b="textAreaBottom"/>
            <a:pathLst>
              <a:path w="23080" h="24674">
                <a:moveTo>
                  <a:pt x="0" y="0"/>
                </a:moveTo>
                <a:cubicBezTo>
                  <a:pt x="3568" y="1210"/>
                  <a:pt x="17840" y="3145"/>
                  <a:pt x="21408" y="7257"/>
                </a:cubicBezTo>
                <a:cubicBezTo>
                  <a:pt x="24976" y="11369"/>
                  <a:pt x="21408" y="21771"/>
                  <a:pt x="21408" y="24674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4" name="Google Shape;103;p17"/>
          <p:cNvCxnSpPr/>
          <p:nvPr/>
        </p:nvCxnSpPr>
        <p:spPr>
          <a:xfrm flipH="1">
            <a:off x="5161320" y="4306320"/>
            <a:ext cx="126360" cy="2124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65" name="Google Shape;104;p17"/>
          <p:cNvSpPr/>
          <p:nvPr/>
        </p:nvSpPr>
        <p:spPr>
          <a:xfrm rot="14551200">
            <a:off x="2257200" y="2551680"/>
            <a:ext cx="576360" cy="616320"/>
          </a:xfrm>
          <a:custGeom>
            <a:avLst/>
            <a:gdLst>
              <a:gd name="textAreaLeft" fmla="*/ 0 w 576360"/>
              <a:gd name="textAreaRight" fmla="*/ 577080 w 576360"/>
              <a:gd name="textAreaTop" fmla="*/ 0 h 616320"/>
              <a:gd name="textAreaBottom" fmla="*/ 617040 h 616320"/>
            </a:gdLst>
            <a:ahLst/>
            <a:cxnLst/>
            <a:rect l="textAreaLeft" t="textAreaTop" r="textAreaRight" b="textAreaBottom"/>
            <a:pathLst>
              <a:path w="23080" h="24674">
                <a:moveTo>
                  <a:pt x="0" y="0"/>
                </a:moveTo>
                <a:cubicBezTo>
                  <a:pt x="3568" y="1210"/>
                  <a:pt x="17840" y="3145"/>
                  <a:pt x="21408" y="7257"/>
                </a:cubicBezTo>
                <a:cubicBezTo>
                  <a:pt x="24976" y="11369"/>
                  <a:pt x="21408" y="21771"/>
                  <a:pt x="21408" y="24674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6" name="Google Shape;105;p17"/>
          <p:cNvCxnSpPr/>
          <p:nvPr/>
        </p:nvCxnSpPr>
        <p:spPr>
          <a:xfrm flipV="1">
            <a:off x="2568960" y="2501280"/>
            <a:ext cx="138240" cy="3168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67" name="Google Shape;106;p17"/>
          <p:cNvSpPr/>
          <p:nvPr/>
        </p:nvSpPr>
        <p:spPr>
          <a:xfrm rot="10101600">
            <a:off x="2319120" y="3886920"/>
            <a:ext cx="576360" cy="615960"/>
          </a:xfrm>
          <a:custGeom>
            <a:avLst/>
            <a:gdLst>
              <a:gd name="textAreaLeft" fmla="*/ 0 w 576360"/>
              <a:gd name="textAreaRight" fmla="*/ 577080 w 576360"/>
              <a:gd name="textAreaTop" fmla="*/ 0 h 615960"/>
              <a:gd name="textAreaBottom" fmla="*/ 616680 h 615960"/>
            </a:gdLst>
            <a:ahLst/>
            <a:cxnLst/>
            <a:rect l="textAreaLeft" t="textAreaTop" r="textAreaRight" b="textAreaBottom"/>
            <a:pathLst>
              <a:path w="23080" h="24674">
                <a:moveTo>
                  <a:pt x="0" y="0"/>
                </a:moveTo>
                <a:cubicBezTo>
                  <a:pt x="3568" y="1210"/>
                  <a:pt x="17840" y="3145"/>
                  <a:pt x="21408" y="7257"/>
                </a:cubicBezTo>
                <a:cubicBezTo>
                  <a:pt x="24976" y="11369"/>
                  <a:pt x="21408" y="21771"/>
                  <a:pt x="21408" y="24674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8" name="Google Shape;107;p17"/>
          <p:cNvCxnSpPr/>
          <p:nvPr/>
        </p:nvCxnSpPr>
        <p:spPr>
          <a:xfrm flipV="1">
            <a:off x="2298240" y="3941640"/>
            <a:ext cx="9360" cy="14148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69" name="Google Shape;108;p17"/>
          <p:cNvSpPr/>
          <p:nvPr/>
        </p:nvSpPr>
        <p:spPr>
          <a:xfrm>
            <a:off x="6186600" y="1242720"/>
            <a:ext cx="297468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тратишь валюту на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highlight>
                  <a:srgbClr val="ead1dc"/>
                </a:highlight>
                <a:uFillTx/>
                <a:latin typeface="Lato"/>
                <a:ea typeface="Lato"/>
              </a:rPr>
              <a:t>улучшения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Google Shape;109;p17"/>
          <p:cNvSpPr/>
          <p:nvPr/>
        </p:nvSpPr>
        <p:spPr>
          <a:xfrm rot="17013600">
            <a:off x="5179680" y="1370880"/>
            <a:ext cx="799200" cy="854280"/>
          </a:xfrm>
          <a:custGeom>
            <a:avLst/>
            <a:gdLst>
              <a:gd name="textAreaLeft" fmla="*/ 0 w 799200"/>
              <a:gd name="textAreaRight" fmla="*/ 799920 w 799200"/>
              <a:gd name="textAreaTop" fmla="*/ 0 h 854280"/>
              <a:gd name="textAreaBottom" fmla="*/ 855000 h 854280"/>
            </a:gdLst>
            <a:ahLst/>
            <a:cxnLst/>
            <a:rect l="textAreaLeft" t="textAreaTop" r="textAreaRight" b="textAreaBottom"/>
            <a:pathLst>
              <a:path w="23080" h="24674">
                <a:moveTo>
                  <a:pt x="0" y="0"/>
                </a:moveTo>
                <a:cubicBezTo>
                  <a:pt x="3568" y="1210"/>
                  <a:pt x="17840" y="3145"/>
                  <a:pt x="21408" y="7257"/>
                </a:cubicBezTo>
                <a:cubicBezTo>
                  <a:pt x="24976" y="11369"/>
                  <a:pt x="21408" y="21771"/>
                  <a:pt x="21408" y="24674"/>
                </a:cubicBezTo>
              </a:path>
            </a:pathLst>
          </a:custGeom>
          <a:noFill/>
          <a:ln w="13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1" name="Google Shape;110;p17"/>
          <p:cNvCxnSpPr/>
          <p:nvPr/>
        </p:nvCxnSpPr>
        <p:spPr>
          <a:xfrm>
            <a:off x="5903280" y="1477800"/>
            <a:ext cx="173520" cy="92520"/>
          </a:xfrm>
          <a:prstGeom prst="straightConnector1">
            <a:avLst/>
          </a:prstGeom>
          <a:ln w="13200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84680" y="-18936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880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*Улучшения</a:t>
            </a:r>
            <a:endParaRPr b="0" lang="ru-MD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11760" y="1306800"/>
            <a:ext cx="2962440" cy="47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Lato"/>
                <a:ea typeface="Lato"/>
              </a:rPr>
              <a:t>сатира на настоящий мир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117;p18"/>
          <p:cNvSpPr/>
          <p:nvPr/>
        </p:nvSpPr>
        <p:spPr>
          <a:xfrm>
            <a:off x="3274920" y="1228680"/>
            <a:ext cx="49035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Lato"/>
                <a:ea typeface="Lato"/>
              </a:rPr>
              <a:t>Представлены в виде ии</a:t>
            </a:r>
            <a:r>
              <a:rPr b="0" lang="ru" sz="3000" strike="noStrike" u="none">
                <a:solidFill>
                  <a:srgbClr val="000000"/>
                </a:solidFill>
                <a:effectLst/>
                <a:uFillTx/>
                <a:latin typeface="Lato"/>
                <a:ea typeface="Lato"/>
              </a:rPr>
              <a:t> </a:t>
            </a:r>
            <a:endParaRPr b="0" lang="ru-MD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" name="Google Shape;118;p18" descr=""/>
          <p:cNvPicPr/>
          <p:nvPr/>
        </p:nvPicPr>
        <p:blipFill>
          <a:blip r:embed="rId1"/>
          <a:stretch/>
        </p:blipFill>
        <p:spPr>
          <a:xfrm>
            <a:off x="460800" y="2268000"/>
            <a:ext cx="1761120" cy="1305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" name="Google Shape;119;p18" descr=""/>
          <p:cNvPicPr/>
          <p:nvPr/>
        </p:nvPicPr>
        <p:blipFill>
          <a:blip r:embed="rId2"/>
          <a:stretch/>
        </p:blipFill>
        <p:spPr>
          <a:xfrm>
            <a:off x="460800" y="3654720"/>
            <a:ext cx="1761120" cy="1305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Google Shape;120;p18"/>
          <p:cNvSpPr/>
          <p:nvPr/>
        </p:nvSpPr>
        <p:spPr>
          <a:xfrm>
            <a:off x="2594520" y="2503800"/>
            <a:ext cx="352836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uFillTx/>
                <a:latin typeface="Impact"/>
                <a:ea typeface="Impact"/>
              </a:rPr>
              <a:t>уровень Pro подписки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uFillTx/>
                <a:latin typeface="Impact"/>
                <a:ea typeface="Impact"/>
              </a:rPr>
              <a:t>влияет на скорость работы ии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21;p18"/>
          <p:cNvSpPr/>
          <p:nvPr/>
        </p:nvSpPr>
        <p:spPr>
          <a:xfrm>
            <a:off x="2594520" y="3800160"/>
            <a:ext cx="3528360" cy="10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uFillTx/>
                <a:latin typeface="Impact"/>
                <a:ea typeface="Impact"/>
              </a:rPr>
              <a:t>уровень ии влияет на 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uFillTx/>
                <a:latin typeface="Impact"/>
                <a:ea typeface="Impact"/>
              </a:rPr>
              <a:t>количество знаний 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rgbClr val="000000"/>
                </a:solidFill>
                <a:effectLst/>
                <a:uFillTx/>
                <a:latin typeface="Impact"/>
                <a:ea typeface="Impact"/>
              </a:rPr>
              <a:t>полученных за единицу времени</a:t>
            </a: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9" name="Google Shape;122;p18"/>
          <p:cNvCxnSpPr/>
          <p:nvPr/>
        </p:nvCxnSpPr>
        <p:spPr>
          <a:xfrm>
            <a:off x="6123240" y="2367000"/>
            <a:ext cx="9720" cy="2594880"/>
          </a:xfrm>
          <a:prstGeom prst="straightConnector1">
            <a:avLst/>
          </a:prstGeom>
          <a:ln w="76200">
            <a:solidFill>
              <a:srgbClr val="1e2d31"/>
            </a:solidFill>
            <a:round/>
          </a:ln>
        </p:spPr>
      </p:cxnSp>
      <p:sp>
        <p:nvSpPr>
          <p:cNvPr id="80" name="Google Shape;123;p18"/>
          <p:cNvSpPr/>
          <p:nvPr/>
        </p:nvSpPr>
        <p:spPr>
          <a:xfrm>
            <a:off x="6180840" y="2095560"/>
            <a:ext cx="2962440" cy="34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9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ru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Интеграция этих взаимосвязанных систем — клик-контроля, балансировки энергии, торговли и автоматизации с помощью ИИ — формирует комплексную механику, мотивирующую пользователя оптимизировать временные и ресурсные затраты для достижения конечной цели — накопления необходимого объема знаний для получения диплома.</a:t>
            </a:r>
            <a:endParaRPr b="0" lang="ru-MD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032920" y="24300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800" strike="noStrike" u="none">
                <a:solidFill>
                  <a:schemeClr val="dk1"/>
                </a:solidFill>
                <a:effectLst/>
                <a:uFillTx/>
                <a:latin typeface="Playfair Display"/>
                <a:ea typeface="Playfair Display"/>
              </a:rPr>
              <a:t>была создана игра</a:t>
            </a:r>
            <a:endParaRPr b="0" lang="ru-MD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21320" y="1366920"/>
            <a:ext cx="8901000" cy="347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25000" lnSpcReduction="19999"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7600" strike="noStrike" u="none">
                <a:solidFill>
                  <a:srgbClr val="666666"/>
                </a:solidFill>
                <a:effectLst/>
                <a:uFillTx/>
                <a:latin typeface="Comic Sans MS"/>
                <a:ea typeface="Comic Sans MS"/>
              </a:rPr>
              <a:t>а)ради оценки</a:t>
            </a:r>
            <a:endParaRPr b="0" lang="ru-MD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7600" strike="noStrike" u="none">
                <a:solidFill>
                  <a:srgbClr val="666666"/>
                </a:solidFill>
                <a:effectLst/>
                <a:uFillTx/>
                <a:latin typeface="Comic Sans MS"/>
                <a:ea typeface="Comic Sans MS"/>
              </a:rPr>
              <a:t>б)Это эпическая сатира на учебный процесс, где каждый клик — как попытка понять лекцию после трёх ночей без сна. Игрок кликает, чтобы добывать «знания» — универсальную валюту выживания, которой всегда не хватает, особенно перед сессией.</a:t>
            </a:r>
            <a:endParaRPr b="0" lang="ru-MD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7600" strike="noStrike" u="none">
                <a:solidFill>
                  <a:srgbClr val="666666"/>
                </a:solidFill>
                <a:effectLst/>
                <a:uFillTx/>
                <a:latin typeface="Comic Sans MS"/>
                <a:ea typeface="Comic Sans MS"/>
              </a:rPr>
              <a:t>Энергия тает быстрее, чем стипендия, поэтому спасают священные панини и пончики — главный источник мотивации любого студента. А когда пальцы устают, на помощь приходит ИИ-ассистент.</a:t>
            </a:r>
            <a:endParaRPr b="0" lang="ru-MD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7600" strike="noStrike" u="none">
                <a:solidFill>
                  <a:srgbClr val="666666"/>
                </a:solidFill>
                <a:effectLst/>
                <a:uFillTx/>
                <a:latin typeface="Comic Sans MS"/>
                <a:ea typeface="Comic Sans MS"/>
              </a:rPr>
              <a:t>Финал — получение диплома, символа победы над системой и доказательство, что бесконечные клики действительно заменяют образование.</a:t>
            </a:r>
            <a:br>
              <a:rPr sz="7600"/>
            </a:br>
            <a:endParaRPr b="0" lang="ru-MD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ru-MD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Google Shape;130;p19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0" y="0"/>
            <a:ext cx="2032200" cy="1366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80000" y="-90720"/>
            <a:ext cx="5234040" cy="523404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4"/>
          <a:stretch/>
        </p:blipFill>
        <p:spPr>
          <a:xfrm>
            <a:off x="-900000" y="1648440"/>
            <a:ext cx="3571200" cy="357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5"/>
          <a:stretch/>
        </p:blipFill>
        <p:spPr>
          <a:xfrm flipH="1">
            <a:off x="6508800" y="1648440"/>
            <a:ext cx="3571200" cy="3571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LibreOffice/25.8.1.1$MacOSX_X86_64 LibreOffice_project/54047653041915e595ad4e45cccea684809c77b5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ru-MD</dc:language>
  <cp:lastModifiedBy/>
  <dcterms:modified xsi:type="dcterms:W3CDTF">2025-11-20T20:41:32Z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